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49"/>
  </p:notesMasterIdLst>
  <p:sldIdLst>
    <p:sldId id="285" r:id="rId2"/>
    <p:sldId id="256" r:id="rId3"/>
    <p:sldId id="257" r:id="rId4"/>
    <p:sldId id="258" r:id="rId5"/>
    <p:sldId id="331" r:id="rId6"/>
    <p:sldId id="295" r:id="rId7"/>
    <p:sldId id="304" r:id="rId8"/>
    <p:sldId id="305" r:id="rId9"/>
    <p:sldId id="262" r:id="rId10"/>
    <p:sldId id="261" r:id="rId11"/>
    <p:sldId id="264" r:id="rId12"/>
    <p:sldId id="311" r:id="rId13"/>
    <p:sldId id="313" r:id="rId14"/>
    <p:sldId id="314" r:id="rId15"/>
    <p:sldId id="266" r:id="rId16"/>
    <p:sldId id="321" r:id="rId17"/>
    <p:sldId id="316" r:id="rId18"/>
    <p:sldId id="318" r:id="rId19"/>
    <p:sldId id="265" r:id="rId20"/>
    <p:sldId id="263" r:id="rId21"/>
    <p:sldId id="323" r:id="rId22"/>
    <p:sldId id="332" r:id="rId23"/>
    <p:sldId id="268" r:id="rId24"/>
    <p:sldId id="271" r:id="rId25"/>
    <p:sldId id="274" r:id="rId26"/>
    <p:sldId id="324" r:id="rId27"/>
    <p:sldId id="336" r:id="rId28"/>
    <p:sldId id="315" r:id="rId29"/>
    <p:sldId id="270" r:id="rId30"/>
    <p:sldId id="317" r:id="rId31"/>
    <p:sldId id="325" r:id="rId32"/>
    <p:sldId id="330" r:id="rId33"/>
    <p:sldId id="335" r:id="rId34"/>
    <p:sldId id="328" r:id="rId35"/>
    <p:sldId id="329" r:id="rId36"/>
    <p:sldId id="334" r:id="rId37"/>
    <p:sldId id="287" r:id="rId38"/>
    <p:sldId id="286" r:id="rId39"/>
    <p:sldId id="296" r:id="rId40"/>
    <p:sldId id="297" r:id="rId41"/>
    <p:sldId id="298" r:id="rId42"/>
    <p:sldId id="327" r:id="rId43"/>
    <p:sldId id="276" r:id="rId44"/>
    <p:sldId id="277" r:id="rId45"/>
    <p:sldId id="308" r:id="rId46"/>
    <p:sldId id="300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6" autoAdjust="0"/>
    <p:restoredTop sz="94668"/>
  </p:normalViewPr>
  <p:slideViewPr>
    <p:cSldViewPr snapToGrid="0">
      <p:cViewPr varScale="1">
        <p:scale>
          <a:sx n="78" d="100"/>
          <a:sy n="78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5T22:50:41.2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1181 121,'-5'-1,"0"1,1-1,-1-1,0 1,0-1,1 1,-1-1,1 0,-3-2,-22-9,-16 2,-1 2,-44-3,36 5,1-2,-4-3,-4 1,0 2,0 2,-1 4,1 1,-15 5,35-3,23 1,1 0,0 1,0 1,1 0,-1 2,1 0,-1 0,1 2,1 0,0 0,0 2,0 0,-6 5,14-6,-1 0,2 0,-1 1,1 0,1 0,0 0,0 0,0 1,-28 81,29-75,0-1,1 1,1 0,1 0,0 0,1 0,1 0,1 4,-1-12,0 1,1-1,0 1,1-1,0 0,0 0,1 0,0 0,0-1,1 0,0 0,0 0,1 0,0-1,6 6,0-1,1-1,0 0,1-1,0 0,1-1,-1 0,1-2,1 1,0-2,-1 0,2-1,-1 0,4-1,18 4,1 1,1 2,-8-1,1-2,0-1,9-1,-19-3,11 2,0-2,0-2,0 0,0-3,24-4,-51 4,1 0,-1 0,0-1,0 0,0-1,-1 1,1-1,-1-1,0 1,-1-1,1 0,-1 0,0 0,0-2,31-32,-8 11,0-2,-2-1,-2 0,-1-2,-1-1,10-26,-28 54,-1-1,0 1,-1 0,0 0,0-1,-1 0,0 1,0-1,0 0,-1 1,-1-1,1 0,-1 1,-1-1,1 1,-1-1,-1 1,1 0,-1-1,-1 1,1 1,-1-1,0 0,-3-2,-1-2,-1 1,0 1,-1-1,0 1,0 1,-1 0,0 0,-1 1,1 1,-1 0,-1 0,1 1,-12-3,-9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7T12:12:3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0 125,'40'0,"0"-2,0-3,16-5,-22 2,1 4,26 0,-30 4,0-2,0-2,17-7,-15 3,0 3,0 1,5 2,2 0,35-9,-33 5,-1 2,1 2,11 4,2-1,24-5,38-22,-94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3F01E-7DE0-4761-B8C7-6C2068057698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4CC8-CABA-4C79-9AE6-5F0BBECA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purposes we will not really need to ever worry about the complex class because it is typically used in higher mathematics and other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explain str probably. Data -&gt; within data column event type-&gt; row number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Arabic or other </a:t>
            </a:r>
            <a:r>
              <a:rPr lang="en-US" dirty="0" err="1"/>
              <a:t>langu</a:t>
            </a:r>
            <a:endParaRPr lang="en-US" dirty="0"/>
          </a:p>
          <a:p>
            <a:r>
              <a:rPr lang="en-US" dirty="0" err="1"/>
              <a:t>Darii</a:t>
            </a:r>
            <a:r>
              <a:rPr lang="en-US" dirty="0"/>
              <a:t> </a:t>
            </a:r>
          </a:p>
          <a:p>
            <a:r>
              <a:rPr lang="en-US" dirty="0" err="1"/>
              <a:t>russian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-have examples where there are comments </a:t>
            </a:r>
            <a:r>
              <a:rPr lang="en-US" dirty="0" err="1"/>
              <a:t>prompoting</a:t>
            </a:r>
            <a:r>
              <a:rPr lang="en-US" dirty="0"/>
              <a:t> a fill in the blank like </a:t>
            </a:r>
            <a:r>
              <a:rPr lang="en-US" dirty="0" err="1"/>
              <a:t>datacamp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-There is an x and there is a y. We have to use theory, evidence, and logic to form proper</a:t>
            </a:r>
          </a:p>
          <a:p>
            <a:r>
              <a:rPr lang="en-US" dirty="0"/>
              <a:t> understanding of the data. Even if we are not analyzing it we should always keep in mind what the data means</a:t>
            </a:r>
          </a:p>
          <a:p>
            <a:r>
              <a:rPr lang="en-US" dirty="0"/>
              <a:t>in the greater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3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0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R now on your computer</a:t>
            </a:r>
          </a:p>
          <a:p>
            <a:r>
              <a:rPr lang="en-US" dirty="0"/>
              <a:t>Explain elements</a:t>
            </a:r>
          </a:p>
          <a:p>
            <a:r>
              <a:rPr lang="en-US" dirty="0"/>
              <a:t>Scripts versus command line</a:t>
            </a:r>
          </a:p>
          <a:p>
            <a:r>
              <a:rPr lang="en-US" dirty="0"/>
              <a:t>Windows: </a:t>
            </a:r>
            <a:r>
              <a:rPr lang="en-US" dirty="0" err="1"/>
              <a:t>Crtl</a:t>
            </a:r>
            <a:r>
              <a:rPr lang="en-US" dirty="0"/>
              <a:t> + R to run a highlighted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8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ways to so tomato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Commands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2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5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1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7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4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4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pofo/TeGo/tree/master/R%20trai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workshop starts please: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32" y="1937174"/>
            <a:ext cx="10038805" cy="4023360"/>
          </a:xfrm>
        </p:spPr>
        <p:txBody>
          <a:bodyPr/>
          <a:lstStyle/>
          <a:p>
            <a:r>
              <a:rPr lang="en-US" dirty="0"/>
              <a:t>1. Download R : </a:t>
            </a:r>
          </a:p>
          <a:p>
            <a:r>
              <a:rPr lang="en-US" dirty="0"/>
              <a:t>	</a:t>
            </a:r>
            <a:r>
              <a:rPr lang="en-US" sz="2000" dirty="0">
                <a:hlinkClick r:id="rId2"/>
              </a:rPr>
              <a:t>https://www.r-project.org/</a:t>
            </a:r>
            <a:endParaRPr lang="en-US" sz="2000" dirty="0"/>
          </a:p>
          <a:p>
            <a:endParaRPr lang="en-US" sz="2000" dirty="0"/>
          </a:p>
          <a:p>
            <a:r>
              <a:rPr lang="en-US" dirty="0"/>
              <a:t>2. Download </a:t>
            </a:r>
            <a:r>
              <a:rPr lang="en-US" dirty="0" err="1"/>
              <a:t>Rstudio</a:t>
            </a:r>
            <a:r>
              <a:rPr lang="en-US" dirty="0"/>
              <a:t> Desktop (Open Source License):   </a:t>
            </a:r>
            <a:endParaRPr lang="en-US" dirty="0">
              <a:hlinkClick r:id="rId3"/>
            </a:endParaRPr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https://www.rstudio.com/products/rstudio/download/</a:t>
            </a:r>
            <a:endParaRPr lang="en-US" sz="2000" dirty="0"/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dirty="0"/>
          </a:p>
          <a:p>
            <a:pPr marL="0">
              <a:buNone/>
            </a:pPr>
            <a:r>
              <a:rPr lang="en-US" b="1" dirty="0"/>
              <a:t>3. Download the workshop materials:</a:t>
            </a:r>
          </a:p>
          <a:p>
            <a:pPr marL="0">
              <a:buNone/>
            </a:pPr>
            <a:r>
              <a:rPr lang="en-US" b="1" dirty="0"/>
              <a:t>	</a:t>
            </a:r>
            <a:r>
              <a:rPr lang="en-US" b="1" dirty="0">
                <a:hlinkClick r:id="rId4"/>
              </a:rPr>
              <a:t>https://github.com/davidpofo/TeGo/tree/master/R%20training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Editor Elements (of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>
                <a:solidFill>
                  <a:srgbClr val="C00000"/>
                </a:solidFill>
              </a:rPr>
              <a:t>10</a:t>
            </a:fld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12" y="1737360"/>
            <a:ext cx="6392598" cy="4576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6764" y="2250725"/>
            <a:ext cx="230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editor: </a:t>
            </a:r>
            <a:r>
              <a:rPr lang="en-US" dirty="0">
                <a:solidFill>
                  <a:srgbClr val="0070C0"/>
                </a:solidFill>
              </a:rPr>
              <a:t>Text editor for scripts.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999" y="5122707"/>
            <a:ext cx="2405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Console</a:t>
            </a:r>
            <a:r>
              <a:rPr lang="en-US" dirty="0">
                <a:solidFill>
                  <a:srgbClr val="0070C0"/>
                </a:solidFill>
              </a:rPr>
              <a:t>: Execute code and examine the log.</a:t>
            </a:r>
          </a:p>
          <a:p>
            <a:r>
              <a:rPr lang="en-US" dirty="0">
                <a:solidFill>
                  <a:srgbClr val="0070C0"/>
                </a:solidFill>
              </a:rPr>
              <a:t>-- Can also type commands here too!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3681" y="4823454"/>
            <a:ext cx="23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Library</a:t>
            </a:r>
            <a:r>
              <a:rPr lang="en-US" dirty="0">
                <a:solidFill>
                  <a:srgbClr val="0070C0"/>
                </a:solidFill>
              </a:rPr>
              <a:t>: File manager, plots, help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3681" y="2250725"/>
            <a:ext cx="219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Objects: </a:t>
            </a:r>
            <a:r>
              <a:rPr lang="en-US" dirty="0">
                <a:solidFill>
                  <a:srgbClr val="0070C0"/>
                </a:solidFill>
              </a:rPr>
              <a:t>names, properties, and variables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9542" y="2897056"/>
            <a:ext cx="1024433" cy="1922229"/>
            <a:chOff x="524256" y="2731008"/>
            <a:chExt cx="1024433" cy="192222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914401" y="2731008"/>
              <a:ext cx="19149" cy="192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" y="3436999"/>
              <a:ext cx="1024433" cy="436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Oval 3"/>
          <p:cNvSpPr/>
          <p:nvPr/>
        </p:nvSpPr>
        <p:spPr>
          <a:xfrm>
            <a:off x="5370785" y="2077345"/>
            <a:ext cx="367863" cy="34676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82" y="611187"/>
            <a:ext cx="1371600" cy="561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81FFEF-36DB-4CC8-B255-DFD13E670C7C}"/>
                  </a:ext>
                </a:extLst>
              </p14:cNvPr>
              <p14:cNvContentPartPr/>
              <p14:nvPr/>
            </p14:nvContentPartPr>
            <p14:xfrm>
              <a:off x="2927564" y="4010782"/>
              <a:ext cx="425236" cy="24658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81FFEF-36DB-4CC8-B255-DFD13E670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8922" y="4001783"/>
                <a:ext cx="442879" cy="264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8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957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0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4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81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31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R is case sensitive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Comment in your codes: 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Get help: 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altLang="zh-CN" sz="1800" dirty="0"/>
              <a:t>help()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Install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Library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Import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11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6F5257-42AA-48F2-AEB0-A63ACE4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Installing a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10FC2-83D6-41E4-A2F3-DA7746E1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314" b="20851"/>
          <a:stretch/>
        </p:blipFill>
        <p:spPr>
          <a:xfrm>
            <a:off x="788380" y="2901535"/>
            <a:ext cx="3295940" cy="27474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A0B4-2601-4146-A61A-F9F83D939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2053" y="2023915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b="1" dirty="0"/>
              <a:t>Method 2 (Recommended)</a:t>
            </a:r>
          </a:p>
          <a:p>
            <a:endParaRPr lang="en-US" sz="2400" dirty="0"/>
          </a:p>
          <a:p>
            <a:r>
              <a:rPr lang="en-US" sz="2400" dirty="0"/>
              <a:t>install.packages(“</a:t>
            </a:r>
            <a:r>
              <a:rPr lang="en-US" sz="2400" dirty="0" err="1"/>
              <a:t>packagename</a:t>
            </a:r>
            <a:r>
              <a:rPr lang="en-US" sz="2400" dirty="0"/>
              <a:t>”)</a:t>
            </a:r>
          </a:p>
          <a:p>
            <a:endParaRPr lang="en-US" sz="2400" dirty="0"/>
          </a:p>
          <a:p>
            <a:r>
              <a:rPr lang="en-US" sz="2400" dirty="0"/>
              <a:t>Example:</a:t>
            </a:r>
          </a:p>
          <a:p>
            <a:r>
              <a:rPr lang="en-US" sz="2400" dirty="0"/>
              <a:t>Type and run in the console</a:t>
            </a:r>
          </a:p>
          <a:p>
            <a:r>
              <a:rPr lang="en-US" sz="2400" dirty="0"/>
              <a:t>install.packages("hunspell")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471A51-A881-4A28-B62D-564A4FD5A23F}"/>
              </a:ext>
            </a:extLst>
          </p:cNvPr>
          <p:cNvSpPr txBox="1">
            <a:spLocks/>
          </p:cNvSpPr>
          <p:nvPr/>
        </p:nvSpPr>
        <p:spPr>
          <a:xfrm>
            <a:off x="686780" y="1583960"/>
            <a:ext cx="4433860" cy="1596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400" b="1" dirty="0"/>
              <a:t>Method 1 search for the package name in the library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14:cNvPr>
              <p14:cNvContentPartPr/>
              <p14:nvPr/>
            </p14:nvContentPartPr>
            <p14:xfrm>
              <a:off x="3282695" y="3160121"/>
              <a:ext cx="414847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678" y="3050395"/>
                <a:ext cx="522520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2FC1-7322-4334-895B-4EB965E9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05" y="197824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Librarying a package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D1871-3726-40AC-B3B5-16A231A41A44}"/>
              </a:ext>
            </a:extLst>
          </p:cNvPr>
          <p:cNvSpPr/>
          <p:nvPr/>
        </p:nvSpPr>
        <p:spPr>
          <a:xfrm>
            <a:off x="3718319" y="3244334"/>
            <a:ext cx="3898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library(</a:t>
            </a:r>
            <a:r>
              <a:rPr lang="en-US" sz="3200" dirty="0" err="1"/>
              <a:t>packagename</a:t>
            </a:r>
            <a:r>
              <a:rPr lang="en-US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848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048177" y="1897334"/>
            <a:ext cx="3448842" cy="2269224"/>
          </a:xfrm>
        </p:spPr>
        <p:txBody>
          <a:bodyPr/>
          <a:lstStyle/>
          <a:p>
            <a:r>
              <a:rPr lang="en-US" b="1" dirty="0"/>
              <a:t>Method 2: </a:t>
            </a:r>
          </a:p>
          <a:p>
            <a:r>
              <a:rPr lang="en-US" b="1" dirty="0"/>
              <a:t>Setting working directory: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setwd</a:t>
            </a:r>
            <a:r>
              <a:rPr lang="en-US" dirty="0"/>
              <a:t>(“folder path”)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(“relative file path”)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652293" y="1897334"/>
            <a:ext cx="3539707" cy="1777041"/>
          </a:xfrm>
        </p:spPr>
        <p:txBody>
          <a:bodyPr/>
          <a:lstStyle/>
          <a:p>
            <a:r>
              <a:rPr lang="en-US" b="1" dirty="0"/>
              <a:t>Method 3:</a:t>
            </a:r>
          </a:p>
          <a:p>
            <a:r>
              <a:rPr lang="en-US" b="1" dirty="0"/>
              <a:t>Directly inputting the full path: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(“full path”)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2578" y="4326532"/>
            <a:ext cx="885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uses </a:t>
            </a:r>
            <a:r>
              <a:rPr lang="en-US" dirty="0">
                <a:solidFill>
                  <a:srgbClr val="C00000"/>
                </a:solidFill>
              </a:rPr>
              <a:t>Forward Slash “/” </a:t>
            </a:r>
            <a:r>
              <a:rPr lang="en-US" dirty="0"/>
              <a:t>in the directory path: C:/Users/R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Mac users, you can just copy and paste the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Windows users, you need to change all the back slash to forward slash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F6E11D6-967B-435A-9E05-4316A9917EE5}"/>
              </a:ext>
            </a:extLst>
          </p:cNvPr>
          <p:cNvSpPr txBox="1">
            <a:spLocks/>
          </p:cNvSpPr>
          <p:nvPr/>
        </p:nvSpPr>
        <p:spPr>
          <a:xfrm>
            <a:off x="209657" y="1897334"/>
            <a:ext cx="436061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Method 1:</a:t>
            </a:r>
          </a:p>
          <a:p>
            <a:r>
              <a:rPr lang="en-US" b="1" dirty="0"/>
              <a:t>Point and Click: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In the Environment tab in the Top right click “Import Dataset”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From the drop-down menu click on the file extension type (i.e. CSV, Excel,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 the File/</a:t>
            </a:r>
            <a:r>
              <a:rPr lang="en-US" dirty="0" err="1"/>
              <a:t>Url</a:t>
            </a:r>
            <a:r>
              <a:rPr lang="en-US" dirty="0"/>
              <a:t> window click “Browse” and find the file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81423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255" y="1259380"/>
            <a:ext cx="10058400" cy="2370228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Introduction to </a:t>
            </a:r>
            <a:r>
              <a:rPr lang="en-US" dirty="0"/>
              <a:t>Data Wrangling with R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cap="none" dirty="0"/>
              <a:t>David Ampofo</a:t>
            </a:r>
          </a:p>
          <a:p>
            <a:pPr algn="ctr"/>
            <a:r>
              <a:rPr lang="en-US" sz="2800" cap="none" dirty="0"/>
              <a:t>Carolyn Maurer</a:t>
            </a:r>
          </a:p>
        </p:txBody>
      </p:sp>
    </p:spTree>
    <p:extLst>
      <p:ext uri="{BB962C8B-B14F-4D97-AF65-F5344CB8AC3E}">
        <p14:creationId xmlns:p14="http://schemas.microsoft.com/office/powerpoint/2010/main" val="25643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2393" y="1873707"/>
            <a:ext cx="6314645" cy="49551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length(</a:t>
            </a:r>
            <a:r>
              <a:rPr lang="en-US" dirty="0" err="1"/>
              <a:t>dataframe$ColumnofData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Finds or sets the length of a vector or factor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table(x) Creates a table</a:t>
            </a:r>
          </a:p>
          <a:p>
            <a:pPr marL="0" indent="0">
              <a:buNone/>
            </a:pPr>
            <a:r>
              <a:rPr lang="en-US" dirty="0"/>
              <a:t>Builds a contingency table of the counts at each level of 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max(x, na.rm = TRUE)</a:t>
            </a:r>
          </a:p>
          <a:p>
            <a:pPr marL="0" indent="0">
              <a:buNone/>
            </a:pPr>
            <a:r>
              <a:rPr lang="en-US" dirty="0"/>
              <a:t>Finds the maximum value of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min(x, na.rm = TRUE) </a:t>
            </a:r>
          </a:p>
          <a:p>
            <a:pPr marL="0" indent="0">
              <a:buNone/>
            </a:pPr>
            <a:r>
              <a:rPr lang="en-US" dirty="0"/>
              <a:t>Finds the minimum value of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CB343-11C3-41E6-8ACE-6D62C99B6C99}"/>
              </a:ext>
            </a:extLst>
          </p:cNvPr>
          <p:cNvSpPr/>
          <p:nvPr/>
        </p:nvSpPr>
        <p:spPr>
          <a:xfrm>
            <a:off x="6641309" y="1902885"/>
            <a:ext cx="6096000" cy="48792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mean(x, na.rm = TRUE)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median(x,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median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sum(x,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sum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var(x,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variance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sd</a:t>
            </a: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standard deviation of x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Examine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Subset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Produce a summary report</a:t>
            </a:r>
          </a:p>
        </p:txBody>
      </p:sp>
    </p:spTree>
    <p:extLst>
      <p:ext uri="{BB962C8B-B14F-4D97-AF65-F5344CB8AC3E}">
        <p14:creationId xmlns:p14="http://schemas.microsoft.com/office/powerpoint/2010/main" val="164343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/>
              <a:t>View() </a:t>
            </a:r>
            <a:r>
              <a:rPr lang="en-US" dirty="0"/>
              <a:t>To view data (or just click it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dim() </a:t>
            </a:r>
            <a:r>
              <a:rPr lang="en-US" dirty="0"/>
              <a:t>Get dimensions - how many observations of how many variables(or just look at the data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head() </a:t>
            </a:r>
            <a:r>
              <a:rPr lang="en-US" dirty="0"/>
              <a:t>The top few rows of a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nrow</a:t>
            </a:r>
            <a:r>
              <a:rPr lang="en-US" b="1" dirty="0"/>
              <a:t>() </a:t>
            </a:r>
            <a:r>
              <a:rPr lang="en-US" dirty="0"/>
              <a:t>Number of rows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ncol</a:t>
            </a:r>
            <a:r>
              <a:rPr lang="en-US" b="1" dirty="0"/>
              <a:t>() </a:t>
            </a:r>
            <a:r>
              <a:rPr lang="en-US" dirty="0"/>
              <a:t>Number of columns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colnames</a:t>
            </a:r>
            <a:r>
              <a:rPr lang="en-US" b="1" dirty="0"/>
              <a:t>()   </a:t>
            </a:r>
            <a:r>
              <a:rPr lang="en-US" dirty="0"/>
              <a:t>The name of the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rownames</a:t>
            </a:r>
            <a:r>
              <a:rPr lang="en-US" b="1" dirty="0"/>
              <a:t>() </a:t>
            </a:r>
            <a:r>
              <a:rPr lang="en-US" dirty="0"/>
              <a:t>The name of the row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str() </a:t>
            </a:r>
            <a:r>
              <a:rPr lang="en-US" dirty="0"/>
              <a:t>Compactly displays the structure of an arbitrary R object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unique()  </a:t>
            </a:r>
            <a:r>
              <a:rPr lang="en-US" dirty="0"/>
              <a:t>The unique observations in a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codebook() </a:t>
            </a:r>
            <a:r>
              <a:rPr lang="en-US" dirty="0"/>
              <a:t>Generate a codebook of a data 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Complete.cases</a:t>
            </a:r>
            <a:r>
              <a:rPr lang="en-US" b="1" dirty="0"/>
              <a:t>() </a:t>
            </a:r>
            <a:r>
              <a:rPr lang="en-US" dirty="0"/>
              <a:t>Of all the observations which are complete? (i.e. have no </a:t>
            </a:r>
            <a:r>
              <a:rPr lang="en-US" dirty="0" err="1"/>
              <a:t>misisng</a:t>
            </a:r>
            <a:r>
              <a:rPr lang="en-US" dirty="0"/>
              <a:t> values)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63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45941" y="1881587"/>
            <a:ext cx="3921936" cy="4023360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1. Subset by row and/or column index</a:t>
            </a:r>
          </a:p>
          <a:p>
            <a:r>
              <a:rPr lang="en-US" b="1" dirty="0">
                <a:solidFill>
                  <a:schemeClr val="tx1"/>
                </a:solidFill>
              </a:rPr>
              <a:t>DATA [ROW, COLUMN]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data[, 2]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data[1,3]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57589" y="1881587"/>
            <a:ext cx="3134710" cy="4023360"/>
          </a:xfrm>
          <a:solidFill>
            <a:schemeClr val="bg2">
              <a:lumMod val="9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2. Subset by variable name</a:t>
            </a:r>
          </a:p>
          <a:p>
            <a:r>
              <a:rPr lang="en-US" b="1" dirty="0">
                <a:solidFill>
                  <a:schemeClr val="tx1"/>
                </a:solidFill>
              </a:rPr>
              <a:t>DATA$VARIABLE_NAME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data$id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7682011" y="1881587"/>
            <a:ext cx="4268251" cy="40233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3. Subset by specific criteria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DATA[which(),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data[which(</a:t>
            </a:r>
            <a:r>
              <a:rPr lang="en-US" dirty="0" err="1">
                <a:solidFill>
                  <a:schemeClr val="tx1"/>
                </a:solidFill>
              </a:rPr>
              <a:t>data$variable</a:t>
            </a:r>
            <a:r>
              <a:rPr lang="en-US" dirty="0">
                <a:solidFill>
                  <a:schemeClr val="tx1"/>
                </a:solidFill>
              </a:rPr>
              <a:t> &gt; 1000),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data[which(</a:t>
            </a:r>
            <a:r>
              <a:rPr lang="en-US" dirty="0" err="1">
                <a:solidFill>
                  <a:schemeClr val="tx1"/>
                </a:solidFill>
              </a:rPr>
              <a:t>data$sex</a:t>
            </a:r>
            <a:r>
              <a:rPr lang="en-US" dirty="0">
                <a:solidFill>
                  <a:schemeClr val="tx1"/>
                </a:solidFill>
              </a:rPr>
              <a:t> == “Male”), ]</a:t>
            </a:r>
          </a:p>
        </p:txBody>
      </p:sp>
    </p:spTree>
    <p:extLst>
      <p:ext uri="{BB962C8B-B14F-4D97-AF65-F5344CB8AC3E}">
        <p14:creationId xmlns:p14="http://schemas.microsoft.com/office/powerpoint/2010/main" val="2007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report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50534"/>
            <a:ext cx="1005840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of each of the variables  :   </a:t>
            </a:r>
            <a:r>
              <a:rPr lang="en-US" dirty="0"/>
              <a:t>summary()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statistics for subgroup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Example question: According to this ACLED data, what is the average fatality by event type?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		aggregate(</a:t>
            </a:r>
            <a:r>
              <a:rPr lang="en-US" sz="2000" dirty="0" err="1">
                <a:solidFill>
                  <a:srgbClr val="0070C0"/>
                </a:solidFill>
              </a:rPr>
              <a:t>ACLED_df$fatalities</a:t>
            </a:r>
            <a:r>
              <a:rPr lang="en-US" sz="2000" dirty="0">
                <a:solidFill>
                  <a:schemeClr val="tx1"/>
                </a:solidFill>
              </a:rPr>
              <a:t>, by= </a:t>
            </a:r>
            <a:r>
              <a:rPr lang="en-US" sz="2000" dirty="0">
                <a:solidFill>
                  <a:srgbClr val="0070C0"/>
                </a:solidFill>
              </a:rPr>
              <a:t>list(</a:t>
            </a:r>
            <a:r>
              <a:rPr lang="en-US" sz="2000" dirty="0" err="1">
                <a:solidFill>
                  <a:srgbClr val="0070C0"/>
                </a:solidFill>
              </a:rPr>
              <a:t>ACLED_df$event_type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rgbClr val="0070C0"/>
                </a:solidFill>
              </a:rPr>
              <a:t>mean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20116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5059206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7875271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9454516" y="4245804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09124" y="478514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variable’s statistics?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6163" y="4785143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subgroup?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46382" y="4793011"/>
            <a:ext cx="1750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How? </a:t>
            </a:r>
          </a:p>
          <a:p>
            <a:r>
              <a:rPr lang="en-US" dirty="0"/>
              <a:t>mean, sum, max </a:t>
            </a:r>
            <a:r>
              <a:rPr lang="mr-IN" dirty="0"/>
              <a:t>…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17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3100" y="1845734"/>
            <a:ext cx="10482580" cy="4023360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How many fatalities occurred by event type and year?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Using actor1 how many fatalities were the Unidentified Armed Group (Palestine) involved in?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Which day had the most fatalities?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4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Recode data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94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 with the car package pt1.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473" y="2180189"/>
            <a:ext cx="11133076" cy="4023360"/>
          </a:xfrm>
        </p:spPr>
        <p:txBody>
          <a:bodyPr>
            <a:normAutofit/>
          </a:bodyPr>
          <a:lstStyle/>
          <a:p>
            <a:r>
              <a:rPr lang="en-US" b="1" dirty="0"/>
              <a:t>library(car) </a:t>
            </a:r>
          </a:p>
          <a:p>
            <a:r>
              <a:rPr lang="en-US" b="1" dirty="0"/>
              <a:t>Inspect of the first row of the </a:t>
            </a:r>
            <a:r>
              <a:rPr lang="en-US" b="1" dirty="0" err="1"/>
              <a:t>event_type</a:t>
            </a:r>
            <a:r>
              <a:rPr lang="en-US" b="1" dirty="0"/>
              <a:t> column</a:t>
            </a:r>
          </a:p>
          <a:p>
            <a:r>
              <a:rPr lang="en-US" dirty="0"/>
              <a:t>str(ACLED_dftry2$event_type[1]) </a:t>
            </a:r>
          </a:p>
          <a:p>
            <a:r>
              <a:rPr lang="en-US" b="1" dirty="0"/>
              <a:t>Replacing event type column with their character counterparts for recoding</a:t>
            </a:r>
          </a:p>
          <a:p>
            <a:r>
              <a:rPr lang="en-US" dirty="0"/>
              <a:t>ACLED_dftry2$event_type &lt;- </a:t>
            </a:r>
            <a:r>
              <a:rPr lang="en-US" dirty="0" err="1"/>
              <a:t>as.character</a:t>
            </a:r>
            <a:r>
              <a:rPr lang="en-US" dirty="0"/>
              <a:t>(ACLED_dftry2$event_type)  </a:t>
            </a:r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38F7595D-2F50-43C5-8554-1F7137D232CC}"/>
              </a:ext>
            </a:extLst>
          </p:cNvPr>
          <p:cNvSpPr/>
          <p:nvPr/>
        </p:nvSpPr>
        <p:spPr>
          <a:xfrm rot="16200000">
            <a:off x="4790047" y="4375268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8">
            <a:extLst>
              <a:ext uri="{FF2B5EF4-FFF2-40B4-BE49-F238E27FC236}">
                <a16:creationId xmlns:a16="http://schemas.microsoft.com/office/drawing/2014/main" id="{F8C5C168-89F0-457C-B251-57F79A4B2219}"/>
              </a:ext>
            </a:extLst>
          </p:cNvPr>
          <p:cNvSpPr/>
          <p:nvPr/>
        </p:nvSpPr>
        <p:spPr>
          <a:xfrm rot="16200000">
            <a:off x="7518736" y="4407109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4C05E9-E75F-4294-A379-46918B5F7428}"/>
              </a:ext>
            </a:extLst>
          </p:cNvPr>
          <p:cNvSpPr txBox="1"/>
          <p:nvPr/>
        </p:nvSpPr>
        <p:spPr>
          <a:xfrm>
            <a:off x="4139965" y="4922476"/>
            <a:ext cx="223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</a:t>
            </a:r>
            <a:r>
              <a:rPr lang="en-US" dirty="0" err="1"/>
              <a:t>as.character</a:t>
            </a:r>
            <a:r>
              <a:rPr lang="en-US" dirty="0"/>
              <a:t>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406DB7-2659-4443-9B0E-9F9C4C0C7ACD}"/>
              </a:ext>
            </a:extLst>
          </p:cNvPr>
          <p:cNvSpPr/>
          <p:nvPr/>
        </p:nvSpPr>
        <p:spPr>
          <a:xfrm>
            <a:off x="6945964" y="4918496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data?</a:t>
            </a:r>
          </a:p>
        </p:txBody>
      </p:sp>
      <p:sp>
        <p:nvSpPr>
          <p:cNvPr id="27" name="Right Arrow 7">
            <a:extLst>
              <a:ext uri="{FF2B5EF4-FFF2-40B4-BE49-F238E27FC236}">
                <a16:creationId xmlns:a16="http://schemas.microsoft.com/office/drawing/2014/main" id="{CAA6514A-6778-4666-A825-66FC97E756A3}"/>
              </a:ext>
            </a:extLst>
          </p:cNvPr>
          <p:cNvSpPr/>
          <p:nvPr/>
        </p:nvSpPr>
        <p:spPr>
          <a:xfrm rot="16200000">
            <a:off x="2954525" y="4388183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0EBD2-B087-45CC-941B-15BE23695151}"/>
              </a:ext>
            </a:extLst>
          </p:cNvPr>
          <p:cNvSpPr txBox="1"/>
          <p:nvPr/>
        </p:nvSpPr>
        <p:spPr>
          <a:xfrm>
            <a:off x="2575424" y="4981558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want this to go?</a:t>
            </a:r>
          </a:p>
        </p:txBody>
      </p:sp>
    </p:spTree>
    <p:extLst>
      <p:ext uri="{BB962C8B-B14F-4D97-AF65-F5344CB8AC3E}">
        <p14:creationId xmlns:p14="http://schemas.microsoft.com/office/powerpoint/2010/main" val="42338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/>
      <p:bldP spid="27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 with the car package pt2.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8116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ACLED_dftry2$event_type &lt;-recode(ACLED_dftry2$event_type,"'Riots/Protests'=Civil Unrest")</a:t>
            </a:r>
          </a:p>
        </p:txBody>
      </p:sp>
      <p:sp>
        <p:nvSpPr>
          <p:cNvPr id="4" name="Right Arrow 7">
            <a:extLst>
              <a:ext uri="{FF2B5EF4-FFF2-40B4-BE49-F238E27FC236}">
                <a16:creationId xmlns:a16="http://schemas.microsoft.com/office/drawing/2014/main" id="{BC5EDB21-BA92-4478-A894-B131A7E7AEB8}"/>
              </a:ext>
            </a:extLst>
          </p:cNvPr>
          <p:cNvSpPr/>
          <p:nvPr/>
        </p:nvSpPr>
        <p:spPr>
          <a:xfrm rot="16200000">
            <a:off x="4634767" y="295888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18630D86-32BF-4585-AA36-EECD5C446A12}"/>
              </a:ext>
            </a:extLst>
          </p:cNvPr>
          <p:cNvSpPr/>
          <p:nvPr/>
        </p:nvSpPr>
        <p:spPr>
          <a:xfrm rot="16200000">
            <a:off x="7105653" y="3007622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4F7A8A6D-1800-4F13-A1AB-177B6E2147DA}"/>
              </a:ext>
            </a:extLst>
          </p:cNvPr>
          <p:cNvSpPr/>
          <p:nvPr/>
        </p:nvSpPr>
        <p:spPr>
          <a:xfrm rot="16200000">
            <a:off x="9149718" y="2979670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D262B-858F-4703-898E-D0DC22D5D983}"/>
              </a:ext>
            </a:extLst>
          </p:cNvPr>
          <p:cNvSpPr txBox="1"/>
          <p:nvPr/>
        </p:nvSpPr>
        <p:spPr>
          <a:xfrm>
            <a:off x="3984685" y="350609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recode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4B267-6DCF-4D3B-822C-5FF0625A86C1}"/>
              </a:ext>
            </a:extLst>
          </p:cNvPr>
          <p:cNvSpPr/>
          <p:nvPr/>
        </p:nvSpPr>
        <p:spPr>
          <a:xfrm>
            <a:off x="6532881" y="3519009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data?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D5B65-8EFF-4DFC-9D68-D21D047A9F2D}"/>
              </a:ext>
            </a:extLst>
          </p:cNvPr>
          <p:cNvSpPr/>
          <p:nvPr/>
        </p:nvSpPr>
        <p:spPr>
          <a:xfrm>
            <a:off x="8841584" y="3526877"/>
            <a:ext cx="1750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54BFA796-AA65-4FA6-B4B5-A79B9D26D8F1}"/>
              </a:ext>
            </a:extLst>
          </p:cNvPr>
          <p:cNvSpPr/>
          <p:nvPr/>
        </p:nvSpPr>
        <p:spPr>
          <a:xfrm rot="16200000">
            <a:off x="2799245" y="2971800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5C2EF-E71F-4052-839D-B5AA852645DC}"/>
              </a:ext>
            </a:extLst>
          </p:cNvPr>
          <p:cNvSpPr txBox="1"/>
          <p:nvPr/>
        </p:nvSpPr>
        <p:spPr>
          <a:xfrm>
            <a:off x="2420144" y="3565175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want this to go?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157B60-3E54-4981-9682-9CE7BCB1D817}"/>
              </a:ext>
            </a:extLst>
          </p:cNvPr>
          <p:cNvSpPr/>
          <p:nvPr/>
        </p:nvSpPr>
        <p:spPr>
          <a:xfrm>
            <a:off x="1140516" y="5499039"/>
            <a:ext cx="9910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ACLED_dftry2$New_event_types &lt;- recode(ACLED_dftry2$event_type,"'Riots/Protests'=Civil Unrest")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A7383-5D9C-4BE9-84C3-C7FBACFF3B11}"/>
              </a:ext>
            </a:extLst>
          </p:cNvPr>
          <p:cNvSpPr/>
          <p:nvPr/>
        </p:nvSpPr>
        <p:spPr>
          <a:xfrm>
            <a:off x="2914609" y="2111311"/>
            <a:ext cx="5991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Recode Riots/Protests event type to Civil Unrest based on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CE4BA-4A06-404B-B037-9E2809749737}"/>
              </a:ext>
            </a:extLst>
          </p:cNvPr>
          <p:cNvSpPr/>
          <p:nvPr/>
        </p:nvSpPr>
        <p:spPr>
          <a:xfrm>
            <a:off x="3150352" y="4360399"/>
            <a:ext cx="4628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Create a new field called </a:t>
            </a:r>
            <a:r>
              <a:rPr lang="en-US" u="sng" dirty="0" err="1"/>
              <a:t>New_event_types</a:t>
            </a:r>
            <a:endParaRPr lang="en-US" u="sng" dirty="0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0431B554-3304-4C2C-8CA5-CBBEF0F73F05}"/>
              </a:ext>
            </a:extLst>
          </p:cNvPr>
          <p:cNvSpPr/>
          <p:nvPr/>
        </p:nvSpPr>
        <p:spPr>
          <a:xfrm rot="5400000">
            <a:off x="4528674" y="4860651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8">
            <a:extLst>
              <a:ext uri="{FF2B5EF4-FFF2-40B4-BE49-F238E27FC236}">
                <a16:creationId xmlns:a16="http://schemas.microsoft.com/office/drawing/2014/main" id="{A831DCF8-ADB7-43C2-98FB-9CD1A3511C8D}"/>
              </a:ext>
            </a:extLst>
          </p:cNvPr>
          <p:cNvSpPr/>
          <p:nvPr/>
        </p:nvSpPr>
        <p:spPr>
          <a:xfrm rot="5400000">
            <a:off x="6999560" y="4909388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9">
            <a:extLst>
              <a:ext uri="{FF2B5EF4-FFF2-40B4-BE49-F238E27FC236}">
                <a16:creationId xmlns:a16="http://schemas.microsoft.com/office/drawing/2014/main" id="{C60FDDBD-1271-48A2-AB0F-70D898917C21}"/>
              </a:ext>
            </a:extLst>
          </p:cNvPr>
          <p:cNvSpPr/>
          <p:nvPr/>
        </p:nvSpPr>
        <p:spPr>
          <a:xfrm rot="5400000">
            <a:off x="9043625" y="4881436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7">
            <a:extLst>
              <a:ext uri="{FF2B5EF4-FFF2-40B4-BE49-F238E27FC236}">
                <a16:creationId xmlns:a16="http://schemas.microsoft.com/office/drawing/2014/main" id="{463EE700-3A01-48F0-B308-67241403081E}"/>
              </a:ext>
            </a:extLst>
          </p:cNvPr>
          <p:cNvSpPr/>
          <p:nvPr/>
        </p:nvSpPr>
        <p:spPr>
          <a:xfrm rot="5400000">
            <a:off x="2693152" y="4873566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b="1" dirty="0"/>
              <a:t>DATA[order(</a:t>
            </a:r>
            <a:r>
              <a:rPr lang="en-US" b="1" dirty="0" err="1"/>
              <a:t>Variable_name</a:t>
            </a:r>
            <a:r>
              <a:rPr lang="en-US" b="1" dirty="0"/>
              <a:t>), ]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 </a:t>
            </a:r>
            <a:r>
              <a:rPr lang="en-US" dirty="0"/>
              <a:t>data[order(</a:t>
            </a:r>
            <a:r>
              <a:rPr lang="en-US" dirty="0" err="1"/>
              <a:t>data$variable</a:t>
            </a:r>
            <a:r>
              <a:rPr lang="en-US" dirty="0"/>
              <a:t>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data.sorted</a:t>
            </a:r>
            <a:r>
              <a:rPr lang="en-US" dirty="0"/>
              <a:t> &lt;- data[order(data$var1,data$var2),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Example: </a:t>
            </a:r>
            <a:r>
              <a:rPr lang="en-US" dirty="0" err="1"/>
              <a:t>ACLED_df</a:t>
            </a:r>
            <a:r>
              <a:rPr lang="en-US" dirty="0"/>
              <a:t>&lt;- </a:t>
            </a:r>
            <a:r>
              <a:rPr lang="en-US" dirty="0" err="1"/>
              <a:t>ACLED_df</a:t>
            </a:r>
            <a:r>
              <a:rPr lang="en-US" dirty="0"/>
              <a:t>[order(</a:t>
            </a:r>
            <a:r>
              <a:rPr lang="en-US" dirty="0" err="1"/>
              <a:t>ACLED_df$event_type</a:t>
            </a:r>
            <a:r>
              <a:rPr lang="en-US" dirty="0"/>
              <a:t>, </a:t>
            </a:r>
            <a:r>
              <a:rPr lang="en-US" dirty="0" err="1"/>
              <a:t>ACLED_df$fatalities</a:t>
            </a:r>
            <a:r>
              <a:rPr lang="en-US" dirty="0"/>
              <a:t>), ] </a:t>
            </a:r>
          </a:p>
        </p:txBody>
      </p:sp>
    </p:spTree>
    <p:extLst>
      <p:ext uri="{BB962C8B-B14F-4D97-AF65-F5344CB8AC3E}">
        <p14:creationId xmlns:p14="http://schemas.microsoft.com/office/powerpoint/2010/main" val="411074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Open source programming language and software environment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Based on S programming language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R was created by </a:t>
            </a:r>
            <a:r>
              <a:rPr lang="en-US" sz="2400" dirty="0">
                <a:solidFill>
                  <a:srgbClr val="0070C0"/>
                </a:solidFill>
              </a:rPr>
              <a:t>Ross </a:t>
            </a:r>
            <a:r>
              <a:rPr lang="en-US" sz="2400" dirty="0" err="1">
                <a:solidFill>
                  <a:srgbClr val="0070C0"/>
                </a:solidFill>
              </a:rPr>
              <a:t>Ihaka</a:t>
            </a:r>
            <a:r>
              <a:rPr lang="en-US" sz="2400" dirty="0"/>
              <a:t> and </a:t>
            </a:r>
            <a:r>
              <a:rPr lang="en-US" sz="2400" dirty="0">
                <a:solidFill>
                  <a:srgbClr val="0070C0"/>
                </a:solidFill>
              </a:rPr>
              <a:t>Robert Gentleman</a:t>
            </a:r>
            <a:r>
              <a:rPr lang="en-US" sz="2400" dirty="0"/>
              <a:t> at the University of Auckland, New Zealand, and is currently developed by the R Development Core Team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0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Rename the column “source” to “opinion”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Sort the dataset by “opinion” and “year”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Recode all ‘BBC’ observations to ‘</a:t>
            </a:r>
            <a:r>
              <a:rPr lang="en-US" dirty="0" err="1"/>
              <a:t>BritishBeingCool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800394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Read documentation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Check for spelling errors in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300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D3A9-57F2-4158-9D77-385C5E8B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2691-52CF-4812-9464-ABD376FA1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2013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Library(</a:t>
            </a:r>
            <a:r>
              <a:rPr lang="en-US" dirty="0" err="1"/>
              <a:t>hunspell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?</a:t>
            </a:r>
            <a:r>
              <a:rPr lang="en-US" dirty="0" err="1"/>
              <a:t>hunspell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Package ‘Help’ pages have the following: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Arguments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Details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 (If you are lucky)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E6D75-984C-4C3B-9BF0-C65119118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2C768-2EDE-4A47-9D74-2E420BF7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647700"/>
            <a:ext cx="5257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19F-7B18-477B-9901-B157C122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6DB6-DDEC-4150-B061-7571B476A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8440421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hunspell_check</a:t>
            </a:r>
            <a:r>
              <a:rPr lang="en-US" dirty="0"/>
              <a:t>(words)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Checks individual words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hunspell_find</a:t>
            </a:r>
            <a:r>
              <a:rPr lang="en-US" dirty="0"/>
              <a:t>(“A </a:t>
            </a:r>
            <a:r>
              <a:rPr lang="en-US" dirty="0" err="1"/>
              <a:t>buncha</a:t>
            </a:r>
            <a:r>
              <a:rPr lang="en-US" dirty="0"/>
              <a:t> of words”)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Takes a character vector with text (in plain, latex or man format) and returns a list with incorrect words for each line.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hunspell_suggest</a:t>
            </a:r>
            <a:r>
              <a:rPr lang="en-US" dirty="0"/>
              <a:t>(words[!correct])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Suggests words for the incorrect bunch of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194D-8776-47A0-B250-612A8E40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041-ACE5-48CD-A480-D9FA14AF0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789" y="2176670"/>
            <a:ext cx="10574261" cy="3692424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Read the documentation for any of the packages we have installed for today and give everyone its: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65334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Merge data frames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Choose when and what to plot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Plot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927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4D45-5E81-4D23-BD48-09E73BF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3DAE-ED98-486D-8B84-365653FD8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144349" cy="4023360"/>
          </a:xfrm>
        </p:spPr>
        <p:txBody>
          <a:bodyPr/>
          <a:lstStyle/>
          <a:p>
            <a:r>
              <a:rPr lang="en-US" dirty="0"/>
              <a:t>Merged Data frame = Data Frame 1 + Data Frame 2 </a:t>
            </a:r>
          </a:p>
          <a:p>
            <a:r>
              <a:rPr lang="en-US" dirty="0" err="1"/>
              <a:t>Merged_dataframe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(DataFrame1, DataFrame2)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in 2018-04-12-2018-08-01-Middle_East-Israel-Palestine.csv as ACLED_df_2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Merged_ACLED_df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ACLED_df</a:t>
            </a:r>
            <a:r>
              <a:rPr lang="en-US" dirty="0"/>
              <a:t>, ACLED_df_2)</a:t>
            </a:r>
          </a:p>
        </p:txBody>
      </p:sp>
    </p:spTree>
    <p:extLst>
      <p:ext uri="{BB962C8B-B14F-4D97-AF65-F5344CB8AC3E}">
        <p14:creationId xmlns:p14="http://schemas.microsoft.com/office/powerpoint/2010/main" val="187156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Graph –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/>
              <a:t>plot(</a:t>
            </a:r>
            <a:r>
              <a:rPr lang="en-US" dirty="0"/>
              <a:t>x, y, </a:t>
            </a:r>
          </a:p>
          <a:p>
            <a:pPr marL="201168" lvl="1" indent="0">
              <a:buNone/>
            </a:pPr>
            <a:r>
              <a:rPr lang="en-US" dirty="0"/>
              <a:t>       main = "Your title",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xlab</a:t>
            </a:r>
            <a:r>
              <a:rPr lang="en-US" dirty="0"/>
              <a:t> = "Title for x axis",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ylab</a:t>
            </a:r>
            <a:r>
              <a:rPr lang="en-US" dirty="0"/>
              <a:t> = "Title for y axis"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86" y="1845734"/>
            <a:ext cx="4656094" cy="43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Univariate plot: H</a:t>
            </a:r>
            <a:r>
              <a:rPr lang="en-US" dirty="0"/>
              <a:t>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 err="1"/>
              <a:t>hist</a:t>
            </a:r>
            <a:r>
              <a:rPr lang="en-US" b="1" dirty="0"/>
              <a:t>(</a:t>
            </a:r>
            <a:r>
              <a:rPr lang="en-US" dirty="0"/>
              <a:t>x, </a:t>
            </a:r>
          </a:p>
          <a:p>
            <a:pPr marL="201168" lvl="1" indent="0">
              <a:buNone/>
            </a:pPr>
            <a:r>
              <a:rPr lang="en-US" dirty="0"/>
              <a:t>      main = "Your title", </a:t>
            </a:r>
          </a:p>
          <a:p>
            <a:pPr marL="201168" lvl="1" indent="0">
              <a:buNone/>
            </a:pPr>
            <a:r>
              <a:rPr lang="en-US" dirty="0"/>
              <a:t>      </a:t>
            </a:r>
            <a:r>
              <a:rPr lang="en-US" dirty="0" err="1"/>
              <a:t>xlab</a:t>
            </a:r>
            <a:r>
              <a:rPr lang="en-US" dirty="0"/>
              <a:t> = "Title for x axis"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45734"/>
            <a:ext cx="4746308" cy="44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Histogram with Fill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 ))   +   		</a:t>
            </a:r>
            <a:r>
              <a:rPr lang="en-US" dirty="0" err="1">
                <a:solidFill>
                  <a:schemeClr val="accent2"/>
                </a:solidFill>
              </a:rPr>
              <a:t>geom_histogram</a:t>
            </a:r>
            <a:r>
              <a:rPr lang="en-US" dirty="0">
                <a:solidFill>
                  <a:schemeClr val="accent2"/>
                </a:solidFill>
              </a:rPr>
              <a:t> ()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67" y="1927643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Why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Free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Great interface from data wrangling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Powerful in statistical computation and graphical visualization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Have all capabilities of a stand alone software(SPSS, SAS), but includes additional add-ons in R packages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Increasing popularity in academia and </a:t>
            </a:r>
            <a:r>
              <a:rPr lang="en-US" u="sng" dirty="0"/>
              <a:t>business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+ </a:t>
            </a:r>
            <a:r>
              <a:rPr lang="en-US" dirty="0" err="1"/>
              <a:t>geom_histogram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536405"/>
            <a:ext cx="4914900" cy="4571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7345" y="3001251"/>
            <a:ext cx="9598269" cy="7896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chemeClr val="accent2"/>
                </a:solidFill>
              </a:rPr>
              <a:t>   </a:t>
            </a:r>
            <a:r>
              <a:rPr lang="en-US" sz="2400" dirty="0" err="1">
                <a:solidFill>
                  <a:schemeClr val="accent2"/>
                </a:solidFill>
              </a:rPr>
              <a:t>ggplot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data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aes</a:t>
            </a:r>
            <a:r>
              <a:rPr lang="en-US" sz="2400" dirty="0">
                <a:solidFill>
                  <a:schemeClr val="accent2"/>
                </a:solidFill>
              </a:rPr>
              <a:t>(x= , fill = )) +  </a:t>
            </a:r>
            <a:r>
              <a:rPr lang="en-US" sz="2400" dirty="0" err="1">
                <a:solidFill>
                  <a:schemeClr val="accent2"/>
                </a:solidFill>
              </a:rPr>
              <a:t>geom_histogram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 err="1">
                <a:solidFill>
                  <a:schemeClr val="accent2"/>
                </a:solidFill>
              </a:rPr>
              <a:t>binwidth</a:t>
            </a:r>
            <a:r>
              <a:rPr lang="en-US" sz="2400" dirty="0">
                <a:solidFill>
                  <a:schemeClr val="accent2"/>
                </a:solidFill>
              </a:rPr>
              <a:t> =, color = “”, 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44209" y="2038783"/>
            <a:ext cx="4850295" cy="805842"/>
            <a:chOff x="6019801" y="1967235"/>
            <a:chExt cx="3029714" cy="805842"/>
          </a:xfrm>
        </p:grpSpPr>
        <p:sp>
          <p:nvSpPr>
            <p:cNvPr id="18" name="Right Brace 17"/>
            <p:cNvSpPr/>
            <p:nvPr/>
          </p:nvSpPr>
          <p:spPr>
            <a:xfrm rot="16200000">
              <a:off x="7369819" y="1093382"/>
              <a:ext cx="329677" cy="3029714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2202" y="1967235"/>
              <a:ext cx="219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err="1">
                  <a:solidFill>
                    <a:srgbClr val="C00000"/>
                  </a:solidFill>
                </a:rPr>
                <a:t>geom</a:t>
              </a:r>
              <a:r>
                <a:rPr lang="en-US" dirty="0">
                  <a:solidFill>
                    <a:srgbClr val="C00000"/>
                  </a:solidFill>
                </a:rPr>
                <a:t>_: </a:t>
              </a:r>
              <a:r>
                <a:rPr lang="en-US" dirty="0"/>
                <a:t>The graph type and format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92836" y="2057353"/>
            <a:ext cx="4089505" cy="2689756"/>
            <a:chOff x="1361705" y="1971927"/>
            <a:chExt cx="3506553" cy="2689756"/>
          </a:xfrm>
        </p:grpSpPr>
        <p:grpSp>
          <p:nvGrpSpPr>
            <p:cNvPr id="28" name="Group 27"/>
            <p:cNvGrpSpPr/>
            <p:nvPr/>
          </p:nvGrpSpPr>
          <p:grpSpPr>
            <a:xfrm>
              <a:off x="1361705" y="1971927"/>
              <a:ext cx="3242824" cy="779533"/>
              <a:chOff x="1361705" y="1971927"/>
              <a:chExt cx="3242824" cy="779533"/>
            </a:xfrm>
          </p:grpSpPr>
          <p:sp>
            <p:nvSpPr>
              <p:cNvPr id="8" name="Right Brace 7"/>
              <p:cNvSpPr/>
              <p:nvPr/>
            </p:nvSpPr>
            <p:spPr>
              <a:xfrm rot="16200000">
                <a:off x="3048486" y="1279884"/>
                <a:ext cx="328018" cy="2615133"/>
              </a:xfrm>
              <a:prstGeom prst="rightBrac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61705" y="1971927"/>
                <a:ext cx="324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C00000"/>
                    </a:solidFill>
                  </a:rPr>
                  <a:t>ggplot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Define the dataset, x, variables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567232" y="3406686"/>
              <a:ext cx="2301026" cy="1254997"/>
              <a:chOff x="2567232" y="3406686"/>
              <a:chExt cx="2301026" cy="12549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567232" y="4015352"/>
                <a:ext cx="2301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Fill: which variable to compare inside the bar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795457" y="3406686"/>
                <a:ext cx="346" cy="507912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7245958" y="4153620"/>
            <a:ext cx="354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binwidth</a:t>
            </a:r>
            <a:r>
              <a:rPr lang="en-US" dirty="0"/>
              <a:t>: the width of one bar</a:t>
            </a:r>
          </a:p>
          <a:p>
            <a:pPr algn="ctr"/>
            <a:r>
              <a:rPr lang="en-US" dirty="0"/>
              <a:t>color: the color of bar boundary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786187" y="3568448"/>
            <a:ext cx="404" cy="5079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Plot the summary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(x=, y=, fill= ))   +   		</a:t>
            </a:r>
            <a:r>
              <a:rPr lang="en-US" dirty="0" err="1">
                <a:solidFill>
                  <a:schemeClr val="accent2"/>
                </a:solidFill>
              </a:rPr>
              <a:t>geom_bar</a:t>
            </a:r>
            <a:r>
              <a:rPr lang="en-US" dirty="0">
                <a:solidFill>
                  <a:schemeClr val="accent2"/>
                </a:solidFill>
              </a:rPr>
              <a:t> (position = "dodge", stat="identity")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8" y="1845734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9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6987385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Perform 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Multiple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Linear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Regression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0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+ 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y: dependent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x: independent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e: error term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intercept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slope for predictor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4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261" y="2020957"/>
            <a:ext cx="4565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①: </a:t>
            </a:r>
            <a:r>
              <a:rPr lang="en-US" dirty="0"/>
              <a:t>F test p value: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this model is statistically significant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②: </a:t>
            </a:r>
            <a:r>
              <a:rPr lang="en-US" dirty="0"/>
              <a:t>R squared: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much variance in Y can be explained by the variance in X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③: </a:t>
            </a:r>
            <a:r>
              <a:rPr lang="en-US" dirty="0"/>
              <a:t>Intercept 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④: </a:t>
            </a:r>
            <a:r>
              <a:rPr lang="en-US" dirty="0"/>
              <a:t>Slope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65790" y="2199859"/>
            <a:ext cx="5902140" cy="3309613"/>
            <a:chOff x="5647129" y="2502758"/>
            <a:chExt cx="5611918" cy="3006715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5647129" y="2502758"/>
              <a:ext cx="5611918" cy="3006713"/>
              <a:chOff x="4041913" y="1871449"/>
              <a:chExt cx="7180028" cy="384686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9519" y="1871449"/>
                <a:ext cx="6772422" cy="384686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041913" y="3909428"/>
                <a:ext cx="407606" cy="826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153796" y="4175333"/>
                <a:ext cx="498784" cy="35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④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00465" y="5109758"/>
                <a:ext cx="236349" cy="35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0097901" y="5232474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27951" y="4095645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27951" y="4999543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070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Using the merged dataset created in Section 4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Run a multiple linear regression of:</a:t>
            </a:r>
          </a:p>
          <a:p>
            <a:pPr marL="201168" lvl="1" indent="0">
              <a:buNone/>
            </a:pPr>
            <a:r>
              <a:rPr lang="en-US" sz="2400" dirty="0" err="1"/>
              <a:t>fatatlities</a:t>
            </a:r>
            <a:r>
              <a:rPr lang="en-US" sz="2400" b="1" dirty="0"/>
              <a:t>(dependent variable, Y) </a:t>
            </a:r>
            <a:r>
              <a:rPr lang="en-US" altLang="zh-CN" sz="2400" dirty="0"/>
              <a:t>on</a:t>
            </a:r>
            <a:r>
              <a:rPr lang="en-US" sz="2400" dirty="0"/>
              <a:t> </a:t>
            </a:r>
          </a:p>
          <a:p>
            <a:pPr marL="201168" lvl="1" indent="0">
              <a:buNone/>
            </a:pPr>
            <a:r>
              <a:rPr lang="en-US" sz="2400" dirty="0" err="1"/>
              <a:t>country_type</a:t>
            </a:r>
            <a:r>
              <a:rPr lang="en-US" sz="2400" dirty="0"/>
              <a:t> </a:t>
            </a:r>
            <a:r>
              <a:rPr lang="en-US" sz="2400" b="1" dirty="0"/>
              <a:t>(independent variable, X1) </a:t>
            </a:r>
            <a:r>
              <a:rPr lang="en-US" sz="2400" dirty="0"/>
              <a:t>and </a:t>
            </a:r>
          </a:p>
          <a:p>
            <a:pPr marL="201168" lvl="1" indent="0">
              <a:buNone/>
            </a:pPr>
            <a:r>
              <a:rPr lang="en-US" sz="2400" dirty="0" err="1"/>
              <a:t>event_type</a:t>
            </a:r>
            <a:r>
              <a:rPr lang="en-US" sz="2400" dirty="0"/>
              <a:t> </a:t>
            </a:r>
            <a:r>
              <a:rPr lang="en-US" sz="2400" b="1" dirty="0"/>
              <a:t>(independent variable, X2)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Using the regression output, write down the regression model as a comment in your code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Is the model significant on alpha = 0.05? </a:t>
            </a:r>
            <a:endParaRPr lang="en-US" dirty="0"/>
          </a:p>
          <a:p>
            <a:pPr marL="544068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86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80204403"/>
              </p:ext>
            </p:extLst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37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66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7295403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935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4699485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trike="sngStrike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82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3775721"/>
              </p:ext>
            </p:extLst>
          </p:nvPr>
        </p:nvGraphicFramePr>
        <p:xfrm>
          <a:off x="1096963" y="1846263"/>
          <a:ext cx="4938552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3541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194118"/>
            <a:ext cx="4938712" cy="3326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Why Using </a:t>
            </a:r>
            <a:r>
              <a:rPr lang="en-US" b="1" u="sng" dirty="0">
                <a:solidFill>
                  <a:srgbClr val="C00000"/>
                </a:solidFill>
              </a:rPr>
              <a:t>R Script </a:t>
            </a:r>
            <a:r>
              <a:rPr lang="en-US" b="1" u="sng" dirty="0"/>
              <a:t>rather than inputting commands in the console directly?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save your codes for later reference and usage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Easy to edit  </a:t>
            </a:r>
          </a:p>
        </p:txBody>
      </p:sp>
      <p:sp>
        <p:nvSpPr>
          <p:cNvPr id="8" name="Oval 7"/>
          <p:cNvSpPr/>
          <p:nvPr/>
        </p:nvSpPr>
        <p:spPr>
          <a:xfrm>
            <a:off x="865850" y="2430108"/>
            <a:ext cx="956443" cy="10510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769475" y="2259724"/>
            <a:ext cx="993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2678</Words>
  <Application>Microsoft Office PowerPoint</Application>
  <PresentationFormat>Widescreen</PresentationFormat>
  <Paragraphs>481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宋体</vt:lpstr>
      <vt:lpstr>Arial</vt:lpstr>
      <vt:lpstr>Calibri</vt:lpstr>
      <vt:lpstr>Calibri Light</vt:lpstr>
      <vt:lpstr>Courier New</vt:lpstr>
      <vt:lpstr>Mangal</vt:lpstr>
      <vt:lpstr>Times New Roman</vt:lpstr>
      <vt:lpstr>Wingdings</vt:lpstr>
      <vt:lpstr>Retrospect</vt:lpstr>
      <vt:lpstr>Before the workshop starts please:</vt:lpstr>
      <vt:lpstr>Introduction to Data Wrangling with R</vt:lpstr>
      <vt:lpstr>What Is R?</vt:lpstr>
      <vt:lpstr>Why Use R?</vt:lpstr>
      <vt:lpstr>Outline: Using R, Step by Step</vt:lpstr>
      <vt:lpstr>5 basic atomic classes</vt:lpstr>
      <vt:lpstr>5 basic atomic classes</vt:lpstr>
      <vt:lpstr>5 basic atomic classes</vt:lpstr>
      <vt:lpstr>Get started…</vt:lpstr>
      <vt:lpstr>Basic Editor Elements (of Rstudio)</vt:lpstr>
      <vt:lpstr>Get Started… </vt:lpstr>
      <vt:lpstr>Get Started… </vt:lpstr>
      <vt:lpstr>Get Started… </vt:lpstr>
      <vt:lpstr>Get Started… </vt:lpstr>
      <vt:lpstr>Hints: </vt:lpstr>
      <vt:lpstr>In this section you will learn how to:</vt:lpstr>
      <vt:lpstr>Installing a package</vt:lpstr>
      <vt:lpstr>Librarying a package </vt:lpstr>
      <vt:lpstr>Import dataset</vt:lpstr>
      <vt:lpstr>Exercise 0</vt:lpstr>
      <vt:lpstr>In this section you will learn how to:</vt:lpstr>
      <vt:lpstr>Examining the dataset</vt:lpstr>
      <vt:lpstr>Subsetting data</vt:lpstr>
      <vt:lpstr>Summary report </vt:lpstr>
      <vt:lpstr>Exercise 1 </vt:lpstr>
      <vt:lpstr>In this section you will learn how to:</vt:lpstr>
      <vt:lpstr>Recoding with the car package pt1.</vt:lpstr>
      <vt:lpstr>Recoding with the car package pt2.</vt:lpstr>
      <vt:lpstr>Sort dataset </vt:lpstr>
      <vt:lpstr>Exercise 2 </vt:lpstr>
      <vt:lpstr>In this section you will learn how to:</vt:lpstr>
      <vt:lpstr>Hunspell</vt:lpstr>
      <vt:lpstr>Hunspell functions</vt:lpstr>
      <vt:lpstr>Exercise 3</vt:lpstr>
      <vt:lpstr>In this section you will learn how to:</vt:lpstr>
      <vt:lpstr>Merging data frames</vt:lpstr>
      <vt:lpstr>Bivariate Graph – scatterplot</vt:lpstr>
      <vt:lpstr>Univariate plot: Histogram</vt:lpstr>
      <vt:lpstr>More complex graph – ggplot Histogram with Fill </vt:lpstr>
      <vt:lpstr>ggplot + geom_histogram</vt:lpstr>
      <vt:lpstr>More complex graph – ggplot Plot the summary data</vt:lpstr>
      <vt:lpstr>In this section you will learn how to:</vt:lpstr>
      <vt:lpstr>Simple Linear Regression</vt:lpstr>
      <vt:lpstr>Simple Linear Regression</vt:lpstr>
      <vt:lpstr>Exercise 5 </vt:lpstr>
      <vt:lpstr>Outline: Using R, Step by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the workshop starts please:</dc:title>
  <dc:creator>David Samuel Ampofo</dc:creator>
  <cp:lastModifiedBy>David Samuel Ampofo</cp:lastModifiedBy>
  <cp:revision>71</cp:revision>
  <dcterms:created xsi:type="dcterms:W3CDTF">2018-08-07T12:09:17Z</dcterms:created>
  <dcterms:modified xsi:type="dcterms:W3CDTF">2018-08-15T23:18:52Z</dcterms:modified>
</cp:coreProperties>
</file>